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79" r:id="rId5"/>
    <p:sldId id="261" r:id="rId6"/>
    <p:sldId id="272" r:id="rId7"/>
    <p:sldId id="271" r:id="rId8"/>
    <p:sldId id="262" r:id="rId9"/>
    <p:sldId id="274" r:id="rId10"/>
    <p:sldId id="273" r:id="rId11"/>
    <p:sldId id="278" r:id="rId12"/>
    <p:sldId id="265" r:id="rId13"/>
    <p:sldId id="275" r:id="rId14"/>
    <p:sldId id="267" r:id="rId15"/>
    <p:sldId id="264" r:id="rId16"/>
    <p:sldId id="280" r:id="rId17"/>
    <p:sldId id="268" r:id="rId18"/>
    <p:sldId id="277" r:id="rId19"/>
    <p:sldId id="269" r:id="rId20"/>
    <p:sldId id="270"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685800"/>
            <a:ext cx="3008313" cy="5486401"/>
          </a:xfr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a:normAutofit lnSpcReduction="10000"/>
          </a:bodyPr>
          <a:lstStyle/>
          <a:p>
            <a:pPr algn="ctr"/>
            <a:r>
              <a:rPr lang="en-US" sz="3600" b="1" dirty="0"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BMI</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600" b="1" dirty="0" smtClean="0">
                <a:ln w="1905"/>
                <a:solidFill>
                  <a:srgbClr val="FF66CC"/>
                </a:solidFill>
                <a:effectLst>
                  <a:innerShdw blurRad="69850" dist="43180" dir="5400000">
                    <a:srgbClr val="000000">
                      <a:alpha val="65000"/>
                    </a:srgbClr>
                  </a:innerShdw>
                </a:effectLst>
                <a:latin typeface="Times New Roman" pitchFamily="18" charset="0"/>
                <a:cs typeface="Times New Roman" pitchFamily="18" charset="0"/>
              </a:rPr>
              <a:t>and Pregnancy</a:t>
            </a:r>
          </a:p>
          <a:p>
            <a:pPr algn="ctr"/>
            <a:endParaRPr lang="en-US" sz="3600" b="1" i="1" dirty="0">
              <a:ln w="1905"/>
              <a:solidFill>
                <a:srgbClr val="FF66CC"/>
              </a:solidFill>
              <a:effectLst>
                <a:innerShdw blurRad="69850" dist="43180" dir="5400000">
                  <a:srgbClr val="000000">
                    <a:alpha val="65000"/>
                  </a:srgbClr>
                </a:innerShdw>
              </a:effectLst>
              <a:latin typeface="Times New Roman" pitchFamily="18" charset="0"/>
              <a:cs typeface="Times New Roman" pitchFamily="18" charset="0"/>
            </a:endParaRPr>
          </a:p>
          <a:p>
            <a:pPr algn="ctr"/>
            <a:r>
              <a:rPr lang="en-US" sz="36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Healthy mothers healthy Babies</a:t>
            </a:r>
          </a:p>
          <a:p>
            <a:pPr algn="ctr"/>
            <a:endParaRPr lang="en-US" sz="3600" dirty="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Assist. Lecturer. </a:t>
            </a:r>
            <a:r>
              <a:rPr lang="en-US" sz="3600" dirty="0" err="1" smtClean="0">
                <a:solidFill>
                  <a:schemeClr val="accent6">
                    <a:lumMod val="75000"/>
                  </a:schemeClr>
                </a:solidFill>
                <a:latin typeface="Times New Roman" pitchFamily="18" charset="0"/>
                <a:cs typeface="Times New Roman" pitchFamily="18" charset="0"/>
              </a:rPr>
              <a:t>Alyaa</a:t>
            </a:r>
            <a:r>
              <a:rPr lang="en-US" sz="3600" dirty="0" smtClean="0">
                <a:solidFill>
                  <a:schemeClr val="accent6">
                    <a:lumMod val="75000"/>
                  </a:schemeClr>
                </a:solidFill>
                <a:latin typeface="Times New Roman" pitchFamily="18" charset="0"/>
                <a:cs typeface="Times New Roman" pitchFamily="18" charset="0"/>
              </a:rPr>
              <a:t> Hussein Ali</a:t>
            </a:r>
            <a:endParaRPr lang="en-US" sz="3600" dirty="0">
              <a:solidFill>
                <a:schemeClr val="accent6">
                  <a:lumMod val="75000"/>
                </a:schemeClr>
              </a:solidFill>
              <a:latin typeface="Times New Roman" pitchFamily="18" charset="0"/>
              <a:cs typeface="Times New Roman" pitchFamily="18" charset="0"/>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685799"/>
            <a:ext cx="5105400"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782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marL="0" indent="0">
              <a:buNone/>
            </a:pP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4</a:t>
            </a:r>
            <a:r>
              <a:rPr lang="en-US" dirty="0" smtClean="0">
                <a:latin typeface="Times New Roman" pitchFamily="18" charset="0"/>
                <a:cs typeface="Times New Roman" pitchFamily="18" charset="0"/>
              </a:rPr>
              <a:t>.Deep </a:t>
            </a:r>
            <a:r>
              <a:rPr lang="en-US" dirty="0">
                <a:latin typeface="Times New Roman" pitchFamily="18" charset="0"/>
                <a:cs typeface="Times New Roman" pitchFamily="18" charset="0"/>
              </a:rPr>
              <a:t>vein thrombosis</a:t>
            </a:r>
          </a:p>
          <a:p>
            <a:pPr marL="0" indent="0">
              <a:buNone/>
            </a:pPr>
            <a:r>
              <a:rPr lang="en-US" dirty="0">
                <a:latin typeface="Times New Roman" pitchFamily="18" charset="0"/>
                <a:cs typeface="Times New Roman" pitchFamily="18" charset="0"/>
              </a:rPr>
              <a:t>5</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Endometritis</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6</a:t>
            </a:r>
            <a:r>
              <a:rPr lang="en-US" dirty="0" smtClean="0">
                <a:latin typeface="Times New Roman" pitchFamily="18" charset="0"/>
                <a:cs typeface="Times New Roman" pitchFamily="18" charset="0"/>
              </a:rPr>
              <a:t>.Postpartum </a:t>
            </a:r>
            <a:r>
              <a:rPr lang="en-US" dirty="0">
                <a:latin typeface="Times New Roman" pitchFamily="18" charset="0"/>
                <a:cs typeface="Times New Roman" pitchFamily="18" charset="0"/>
              </a:rPr>
              <a:t>hemorrhage </a:t>
            </a:r>
          </a:p>
          <a:p>
            <a:pPr marL="0" indent="0">
              <a:buNone/>
            </a:pPr>
            <a:r>
              <a:rPr lang="en-US" dirty="0">
                <a:latin typeface="Times New Roman" pitchFamily="18" charset="0"/>
                <a:cs typeface="Times New Roman" pitchFamily="18" charset="0"/>
              </a:rPr>
              <a:t>7</a:t>
            </a:r>
            <a:r>
              <a:rPr lang="en-US" dirty="0" smtClean="0">
                <a:latin typeface="Times New Roman" pitchFamily="18" charset="0"/>
                <a:cs typeface="Times New Roman" pitchFamily="18" charset="0"/>
              </a:rPr>
              <a:t>.Wound </a:t>
            </a:r>
            <a:r>
              <a:rPr lang="en-US" dirty="0">
                <a:latin typeface="Times New Roman" pitchFamily="18" charset="0"/>
                <a:cs typeface="Times New Roman" pitchFamily="18" charset="0"/>
              </a:rPr>
              <a:t>infections</a:t>
            </a:r>
          </a:p>
          <a:p>
            <a:pPr marL="0" indent="0">
              <a:buNone/>
            </a:pPr>
            <a:r>
              <a:rPr lang="en-US" dirty="0">
                <a:latin typeface="Times New Roman" pitchFamily="18" charset="0"/>
                <a:cs typeface="Times New Roman" pitchFamily="18" charset="0"/>
              </a:rPr>
              <a:t>8</a:t>
            </a:r>
            <a:r>
              <a:rPr lang="en-US" dirty="0" smtClean="0">
                <a:latin typeface="Times New Roman" pitchFamily="18" charset="0"/>
                <a:cs typeface="Times New Roman" pitchFamily="18" charset="0"/>
              </a:rPr>
              <a:t>.Urinary </a:t>
            </a:r>
            <a:r>
              <a:rPr lang="en-US" dirty="0">
                <a:latin typeface="Times New Roman" pitchFamily="18" charset="0"/>
                <a:cs typeface="Times New Roman" pitchFamily="18" charset="0"/>
              </a:rPr>
              <a:t>tract infections</a:t>
            </a:r>
          </a:p>
          <a:p>
            <a:pPr marL="0" indent="0">
              <a:buNone/>
            </a:pPr>
            <a:r>
              <a:rPr lang="en-US" dirty="0">
                <a:latin typeface="Times New Roman" pitchFamily="18" charset="0"/>
                <a:cs typeface="Times New Roman" pitchFamily="18" charset="0"/>
              </a:rPr>
              <a:t>9</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Prolonged hospitalization associated with delivery complications</a:t>
            </a:r>
          </a:p>
          <a:p>
            <a:pPr marL="0" indent="0">
              <a:buNone/>
            </a:pPr>
            <a:endParaRPr lang="en-US" dirty="0"/>
          </a:p>
        </p:txBody>
      </p:sp>
    </p:spTree>
    <p:extLst>
      <p:ext uri="{BB962C8B-B14F-4D97-AF65-F5344CB8AC3E}">
        <p14:creationId xmlns:p14="http://schemas.microsoft.com/office/powerpoint/2010/main" val="1059201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r>
              <a:rPr lang="en-US" dirty="0" smtClean="0">
                <a:latin typeface="Times New Roman" pitchFamily="18" charset="0"/>
                <a:cs typeface="Times New Roman" pitchFamily="18" charset="0"/>
              </a:rPr>
              <a:t>10.Affect </a:t>
            </a:r>
            <a:r>
              <a:rPr lang="en-US" dirty="0">
                <a:latin typeface="Times New Roman" pitchFamily="18" charset="0"/>
                <a:cs typeface="Times New Roman" pitchFamily="18" charset="0"/>
              </a:rPr>
              <a:t>labor and </a:t>
            </a:r>
            <a:r>
              <a:rPr lang="en-US" dirty="0" err="1">
                <a:latin typeface="Times New Roman" pitchFamily="18" charset="0"/>
                <a:cs typeface="Times New Roman" pitchFamily="18" charset="0"/>
              </a:rPr>
              <a:t>delivery:Women</a:t>
            </a:r>
            <a:r>
              <a:rPr lang="en-US" dirty="0">
                <a:latin typeface="Times New Roman" pitchFamily="18" charset="0"/>
                <a:cs typeface="Times New Roman" pitchFamily="18" charset="0"/>
              </a:rPr>
              <a:t> who are overweight and obese have longer labors than women of normal weight. It can be harder to monitor the fetus during labor. For these reasons, obesity during pregnancy increases the likelihood of having a cesarean birth. If a cesarean birth is needed, the risks of infection, bleeding, and other complications are greater for a woman who is obese than for a woman of normal weight.</a:t>
            </a:r>
          </a:p>
          <a:p>
            <a:endParaRPr lang="en-US" dirty="0"/>
          </a:p>
        </p:txBody>
      </p:sp>
    </p:spTree>
    <p:extLst>
      <p:ext uri="{BB962C8B-B14F-4D97-AF65-F5344CB8AC3E}">
        <p14:creationId xmlns:p14="http://schemas.microsoft.com/office/powerpoint/2010/main" val="1939302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a:noFill/>
        </p:spPr>
        <p:txBody>
          <a:bodyPr>
            <a:normAutofit lnSpcReduction="10000"/>
          </a:bodyPr>
          <a:lstStyle/>
          <a:p>
            <a:pPr marL="0" indent="0" algn="just">
              <a:lnSpc>
                <a:spcPct val="115000"/>
              </a:lnSpc>
              <a:spcAft>
                <a:spcPts val="1000"/>
              </a:spcAft>
              <a:buNone/>
            </a:pPr>
            <a:r>
              <a:rPr lang="en-US" sz="2800" b="1" dirty="0">
                <a:solidFill>
                  <a:srgbClr val="00B050"/>
                </a:solidFill>
                <a:latin typeface="Times New Roman"/>
                <a:ea typeface="Calibri"/>
                <a:cs typeface="Arial"/>
              </a:rPr>
              <a:t>The risks for fetal and neonate</a:t>
            </a:r>
            <a:r>
              <a:rPr lang="en-US" sz="2800" b="1" dirty="0" smtClean="0">
                <a:solidFill>
                  <a:srgbClr val="00B050"/>
                </a:solidFill>
                <a:latin typeface="Times New Roman"/>
                <a:ea typeface="Calibri"/>
                <a:cs typeface="Arial"/>
              </a:rPr>
              <a:t>:</a:t>
            </a:r>
          </a:p>
          <a:p>
            <a:pPr marL="0" indent="0" algn="just">
              <a:lnSpc>
                <a:spcPct val="115000"/>
              </a:lnSpc>
              <a:spcAft>
                <a:spcPts val="1000"/>
              </a:spcAft>
              <a:buNone/>
            </a:pPr>
            <a:r>
              <a:rPr lang="en-US" sz="2400" dirty="0" smtClean="0">
                <a:latin typeface="Times New Roman" pitchFamily="18" charset="0"/>
                <a:cs typeface="Times New Roman" pitchFamily="18" charset="0"/>
              </a:rPr>
              <a:t>1.Abortion</a:t>
            </a:r>
          </a:p>
          <a:p>
            <a:pPr marL="0" indent="0" algn="just">
              <a:lnSpc>
                <a:spcPct val="115000"/>
              </a:lnSpc>
              <a:spcAft>
                <a:spcPts val="1000"/>
              </a:spcAft>
              <a:buNone/>
            </a:pPr>
            <a:r>
              <a:rPr lang="en-US" sz="2400" dirty="0">
                <a:latin typeface="Times New Roman" pitchFamily="18" charset="0"/>
                <a:cs typeface="Times New Roman" pitchFamily="18" charset="0"/>
              </a:rPr>
              <a:t>2.Birth </a:t>
            </a:r>
            <a:r>
              <a:rPr lang="en-US" sz="2400" dirty="0" err="1">
                <a:latin typeface="Times New Roman" pitchFamily="18" charset="0"/>
                <a:cs typeface="Times New Roman" pitchFamily="18" charset="0"/>
              </a:rPr>
              <a:t>defects:Babies</a:t>
            </a:r>
            <a:r>
              <a:rPr lang="en-US" sz="2400" dirty="0">
                <a:latin typeface="Times New Roman" pitchFamily="18" charset="0"/>
                <a:cs typeface="Times New Roman" pitchFamily="18" charset="0"/>
              </a:rPr>
              <a:t> born to women who are obese have an increased risk of having birth defects, such as heart defects and neural tube defects (NTDs) </a:t>
            </a:r>
            <a:endParaRPr lang="en-US" sz="2400" dirty="0" smtClean="0">
              <a:latin typeface="Times New Roman" pitchFamily="18" charset="0"/>
              <a:cs typeface="Times New Roman" pitchFamily="18" charset="0"/>
            </a:endParaRPr>
          </a:p>
          <a:p>
            <a:pPr marL="0" indent="0" algn="just">
              <a:lnSpc>
                <a:spcPct val="115000"/>
              </a:lnSpc>
              <a:spcAft>
                <a:spcPts val="1000"/>
              </a:spcAft>
              <a:buNone/>
            </a:pPr>
            <a:r>
              <a:rPr lang="en-US" sz="2400" dirty="0" smtClean="0">
                <a:latin typeface="Times New Roman" pitchFamily="18" charset="0"/>
                <a:cs typeface="Times New Roman" pitchFamily="18" charset="0"/>
              </a:rPr>
              <a:t>3.Birth trauma</a:t>
            </a:r>
          </a:p>
          <a:p>
            <a:pPr marL="0" indent="0" algn="just">
              <a:lnSpc>
                <a:spcPct val="115000"/>
              </a:lnSpc>
              <a:spcAft>
                <a:spcPts val="1000"/>
              </a:spcAft>
              <a:buNone/>
            </a:pPr>
            <a:r>
              <a:rPr lang="en-US" sz="2400" dirty="0">
                <a:latin typeface="Times New Roman" pitchFamily="18" charset="0"/>
                <a:cs typeface="Times New Roman" pitchFamily="18" charset="0"/>
              </a:rPr>
              <a:t>4.Macrosomia:In this condition, the fetus is larger than normal. This can increase the risk of injury during birth. For example, the fetus’s shoulder can get stuck after the head is delivered. </a:t>
            </a:r>
            <a:r>
              <a:rPr lang="en-US" sz="2400" dirty="0" err="1">
                <a:latin typeface="Times New Roman" pitchFamily="18" charset="0"/>
                <a:cs typeface="Times New Roman" pitchFamily="18" charset="0"/>
              </a:rPr>
              <a:t>Macrosomia</a:t>
            </a:r>
            <a:r>
              <a:rPr lang="en-US" sz="2400" dirty="0">
                <a:latin typeface="Times New Roman" pitchFamily="18" charset="0"/>
                <a:cs typeface="Times New Roman" pitchFamily="18" charset="0"/>
              </a:rPr>
              <a:t> also increases the risk of cesarean birth. Infants born with too much body fat have a greater chance of being obese later in life</a:t>
            </a:r>
            <a:endParaRPr lang="en-US" sz="2400" dirty="0" smtClean="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1380341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lstStyle/>
          <a:p>
            <a:pPr marL="0" lvl="0" indent="0" algn="just">
              <a:lnSpc>
                <a:spcPct val="115000"/>
              </a:lnSpc>
              <a:spcAft>
                <a:spcPts val="1000"/>
              </a:spcAft>
              <a:buNone/>
            </a:pPr>
            <a:r>
              <a:rPr lang="en-US" sz="2400" dirty="0">
                <a:solidFill>
                  <a:prstClr val="black"/>
                </a:solidFill>
                <a:latin typeface="Times New Roman" pitchFamily="18" charset="0"/>
                <a:cs typeface="Times New Roman" pitchFamily="18" charset="0"/>
              </a:rPr>
              <a:t>5.Preterm </a:t>
            </a:r>
            <a:r>
              <a:rPr lang="en-US" sz="2400" dirty="0" err="1">
                <a:solidFill>
                  <a:prstClr val="black"/>
                </a:solidFill>
                <a:latin typeface="Times New Roman" pitchFamily="18" charset="0"/>
                <a:cs typeface="Times New Roman" pitchFamily="18" charset="0"/>
              </a:rPr>
              <a:t>birth:birth</a:t>
            </a:r>
            <a:r>
              <a:rPr lang="en-US" sz="2400" dirty="0">
                <a:solidFill>
                  <a:prstClr val="black"/>
                </a:solidFill>
                <a:latin typeface="Times New Roman" pitchFamily="18" charset="0"/>
                <a:cs typeface="Times New Roman" pitchFamily="18" charset="0"/>
              </a:rPr>
              <a:t>—Problems associated with a woman’s obesity, such as preeclampsia, may lead to a medically indicated preterm birth. This means that the baby is delivered early for a medical reason. Preterm babies are not as fully developed as babies who are born after 39 weeks of pregnancy. As a result, preterm babies have an increased risk of short-term and long-term health problems.</a:t>
            </a:r>
          </a:p>
          <a:p>
            <a:pPr marL="0" lvl="0" indent="0" algn="just">
              <a:lnSpc>
                <a:spcPct val="115000"/>
              </a:lnSpc>
              <a:spcAft>
                <a:spcPts val="1000"/>
              </a:spcAft>
              <a:buNone/>
            </a:pPr>
            <a:r>
              <a:rPr lang="en-US" sz="2400" dirty="0">
                <a:solidFill>
                  <a:prstClr val="black"/>
                </a:solidFill>
                <a:latin typeface="Times New Roman" pitchFamily="18" charset="0"/>
                <a:cs typeface="Times New Roman" pitchFamily="18" charset="0"/>
              </a:rPr>
              <a:t>6.Stillbirth:The higher the woman’s BMI, the greater the risk of stillbirth.</a:t>
            </a:r>
            <a:endParaRPr lang="en-US" sz="2400" dirty="0">
              <a:solidFill>
                <a:prstClr val="black"/>
              </a:solidFill>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2082710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543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572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6019800"/>
          </a:xfrm>
          <a:solidFill>
            <a:schemeClr val="bg1"/>
          </a:solidFill>
        </p:spPr>
        <p:txBody>
          <a:bodyPr>
            <a:normAutofit/>
          </a:bodyPr>
          <a:lstStyle/>
          <a:p>
            <a:pPr marL="0" indent="0">
              <a:lnSpc>
                <a:spcPct val="115000"/>
              </a:lnSpc>
              <a:spcAft>
                <a:spcPts val="1000"/>
              </a:spcAft>
              <a:buNone/>
            </a:pPr>
            <a:endParaRPr lang="en-US" sz="2400" b="1" dirty="0" smtClean="0">
              <a:solidFill>
                <a:srgbClr val="C00000"/>
              </a:solidFill>
              <a:latin typeface="Times New Roman" pitchFamily="18" charset="0"/>
              <a:ea typeface="Calibri"/>
              <a:cs typeface="Times New Roman" pitchFamily="18" charset="0"/>
            </a:endParaRPr>
          </a:p>
          <a:p>
            <a:pPr marL="0" indent="0">
              <a:lnSpc>
                <a:spcPct val="115000"/>
              </a:lnSpc>
              <a:spcAft>
                <a:spcPts val="1000"/>
              </a:spcAft>
              <a:buNone/>
            </a:pPr>
            <a:r>
              <a:rPr lang="en-US" sz="2400" b="1" dirty="0" smtClean="0">
                <a:solidFill>
                  <a:srgbClr val="C00000"/>
                </a:solidFill>
                <a:latin typeface="Times New Roman" pitchFamily="18" charset="0"/>
                <a:ea typeface="Calibri"/>
                <a:cs typeface="Times New Roman" pitchFamily="18" charset="0"/>
              </a:rPr>
              <a:t>Prepregnancy </a:t>
            </a:r>
            <a:r>
              <a:rPr lang="en-US" sz="2400" b="1" dirty="0">
                <a:solidFill>
                  <a:srgbClr val="C00000"/>
                </a:solidFill>
                <a:latin typeface="Times New Roman" pitchFamily="18" charset="0"/>
                <a:ea typeface="Calibri"/>
                <a:cs typeface="Times New Roman" pitchFamily="18" charset="0"/>
              </a:rPr>
              <a:t>Management:</a:t>
            </a:r>
            <a:endParaRPr lang="en-US" sz="1800" b="1" dirty="0">
              <a:solidFill>
                <a:srgbClr val="C00000"/>
              </a:solidFill>
              <a:latin typeface="Times New Roman" pitchFamily="18" charset="0"/>
              <a:ea typeface="Calibri"/>
              <a:cs typeface="Times New Roman" pitchFamily="18" charset="0"/>
            </a:endParaRPr>
          </a:p>
          <a:p>
            <a:pPr marL="0" indent="0" algn="just">
              <a:lnSpc>
                <a:spcPct val="115000"/>
              </a:lnSpc>
              <a:spcAft>
                <a:spcPts val="1000"/>
              </a:spcAft>
              <a:buNone/>
            </a:pPr>
            <a:r>
              <a:rPr lang="en-US" sz="2400" dirty="0" smtClean="0">
                <a:latin typeface="Times New Roman" pitchFamily="18" charset="0"/>
                <a:ea typeface="Calibri"/>
                <a:cs typeface="Times New Roman" pitchFamily="18" charset="0"/>
              </a:rPr>
              <a:t>Preconception counseling</a:t>
            </a:r>
            <a:r>
              <a:rPr lang="ar-IQ" sz="2400" dirty="0" smtClean="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 and change lifestyles </a:t>
            </a:r>
            <a:endParaRPr lang="en-US" sz="1800" dirty="0">
              <a:latin typeface="Times New Roman" pitchFamily="18" charset="0"/>
              <a:ea typeface="Calibri"/>
              <a:cs typeface="Times New Roman" pitchFamily="18" charset="0"/>
            </a:endParaRPr>
          </a:p>
          <a:p>
            <a:pPr marL="0" indent="0" algn="just">
              <a:lnSpc>
                <a:spcPct val="115000"/>
              </a:lnSpc>
              <a:spcAft>
                <a:spcPts val="1000"/>
              </a:spcAft>
              <a:buNone/>
            </a:pPr>
            <a:r>
              <a:rPr lang="en-US" sz="2400" dirty="0">
                <a:latin typeface="Times New Roman" pitchFamily="18" charset="0"/>
                <a:ea typeface="Calibri"/>
                <a:cs typeface="Times New Roman" pitchFamily="18" charset="0"/>
              </a:rPr>
              <a:t>-The </a:t>
            </a:r>
            <a:r>
              <a:rPr lang="en-US" sz="2400" dirty="0" smtClean="0">
                <a:latin typeface="Times New Roman" pitchFamily="18" charset="0"/>
                <a:ea typeface="Calibri"/>
                <a:cs typeface="Times New Roman" pitchFamily="18" charset="0"/>
              </a:rPr>
              <a:t>adverse </a:t>
            </a:r>
            <a:r>
              <a:rPr lang="en-US" sz="2400" dirty="0">
                <a:latin typeface="Times New Roman" pitchFamily="18" charset="0"/>
                <a:ea typeface="Calibri"/>
                <a:cs typeface="Times New Roman" pitchFamily="18" charset="0"/>
              </a:rPr>
              <a:t>affect of the obesity on </a:t>
            </a:r>
            <a:r>
              <a:rPr lang="en-US" sz="2400" dirty="0" smtClean="0">
                <a:latin typeface="Times New Roman" pitchFamily="18" charset="0"/>
                <a:ea typeface="Calibri"/>
                <a:cs typeface="Times New Roman" pitchFamily="18" charset="0"/>
              </a:rPr>
              <a:t>the fertility</a:t>
            </a:r>
            <a:endParaRPr lang="en-US" sz="1800" dirty="0">
              <a:latin typeface="Times New Roman" pitchFamily="18" charset="0"/>
              <a:ea typeface="Calibri"/>
              <a:cs typeface="Times New Roman" pitchFamily="18" charset="0"/>
            </a:endParaRPr>
          </a:p>
          <a:p>
            <a:pPr marL="0" indent="0" algn="just">
              <a:lnSpc>
                <a:spcPct val="115000"/>
              </a:lnSpc>
              <a:spcAft>
                <a:spcPts val="1000"/>
              </a:spcAft>
              <a:buNone/>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potential pregnancy complication associated with </a:t>
            </a:r>
            <a:r>
              <a:rPr lang="en-US" sz="2400" dirty="0" smtClean="0">
                <a:latin typeface="Times New Roman" pitchFamily="18" charset="0"/>
                <a:ea typeface="Calibri"/>
                <a:cs typeface="Times New Roman" pitchFamily="18" charset="0"/>
              </a:rPr>
              <a:t>obesity</a:t>
            </a:r>
            <a:endParaRPr lang="en-US" sz="1800" dirty="0">
              <a:latin typeface="Times New Roman" pitchFamily="18" charset="0"/>
              <a:ea typeface="Calibri"/>
              <a:cs typeface="Times New Roman" pitchFamily="18" charset="0"/>
            </a:endParaRPr>
          </a:p>
          <a:p>
            <a:pPr marL="0" indent="0" algn="just">
              <a:lnSpc>
                <a:spcPct val="115000"/>
              </a:lnSpc>
              <a:spcAft>
                <a:spcPts val="1000"/>
              </a:spcAft>
              <a:buNone/>
            </a:pPr>
            <a:r>
              <a:rPr lang="en-US" sz="2400" dirty="0" smtClean="0">
                <a:latin typeface="Times New Roman" pitchFamily="18" charset="0"/>
                <a:ea typeface="Calibri"/>
                <a:cs typeface="Times New Roman" pitchFamily="18" charset="0"/>
              </a:rPr>
              <a:t>-</a:t>
            </a:r>
            <a:r>
              <a:rPr lang="en-US" sz="2400" dirty="0">
                <a:latin typeface="Times New Roman" pitchFamily="18" charset="0"/>
                <a:ea typeface="Calibri"/>
                <a:cs typeface="Times New Roman" pitchFamily="18" charset="0"/>
              </a:rPr>
              <a:t>C</a:t>
            </a:r>
            <a:r>
              <a:rPr lang="en-US" sz="2400" dirty="0" smtClean="0">
                <a:latin typeface="Times New Roman" pitchFamily="18" charset="0"/>
                <a:ea typeface="Calibri"/>
                <a:cs typeface="Times New Roman" pitchFamily="18" charset="0"/>
              </a:rPr>
              <a:t>ounseling </a:t>
            </a:r>
            <a:r>
              <a:rPr lang="en-US" sz="2400" dirty="0">
                <a:latin typeface="Times New Roman" pitchFamily="18" charset="0"/>
                <a:ea typeface="Calibri"/>
                <a:cs typeface="Times New Roman" pitchFamily="18" charset="0"/>
              </a:rPr>
              <a:t>about the benefit about loss weight </a:t>
            </a:r>
            <a:r>
              <a:rPr lang="en-US" sz="2400" dirty="0" smtClean="0">
                <a:latin typeface="Times New Roman" pitchFamily="18" charset="0"/>
                <a:ea typeface="Calibri"/>
                <a:cs typeface="Times New Roman" pitchFamily="18" charset="0"/>
              </a:rPr>
              <a:t>before </a:t>
            </a:r>
            <a:r>
              <a:rPr lang="en-US" sz="2400" dirty="0" smtClean="0">
                <a:latin typeface="Times New Roman" pitchFamily="18" charset="0"/>
                <a:ea typeface="Calibri"/>
                <a:cs typeface="Times New Roman" pitchFamily="18" charset="0"/>
              </a:rPr>
              <a:t>pregnancy</a:t>
            </a:r>
          </a:p>
          <a:p>
            <a:pPr marL="0" indent="0" algn="just">
              <a:lnSpc>
                <a:spcPct val="115000"/>
              </a:lnSpc>
              <a:spcAft>
                <a:spcPts val="1000"/>
              </a:spcAft>
              <a:buNone/>
            </a:pPr>
            <a:r>
              <a:rPr lang="en-US" sz="2400" dirty="0">
                <a:latin typeface="Times New Roman" pitchFamily="18" charset="0"/>
                <a:ea typeface="Calibri"/>
                <a:cs typeface="Times New Roman" pitchFamily="18" charset="0"/>
              </a:rPr>
              <a:t>-Use medication as doctor prescribed </a:t>
            </a:r>
            <a:endParaRPr lang="en-US" sz="2400" dirty="0" smtClean="0">
              <a:latin typeface="Times New Roman" pitchFamily="18" charset="0"/>
              <a:ea typeface="Calibri"/>
              <a:cs typeface="Times New Roman" pitchFamily="18" charset="0"/>
            </a:endParaRPr>
          </a:p>
          <a:p>
            <a:pPr marL="0" indent="0" algn="just">
              <a:lnSpc>
                <a:spcPct val="115000"/>
              </a:lnSpc>
              <a:spcAft>
                <a:spcPts val="1000"/>
              </a:spcAft>
              <a:buNone/>
            </a:pPr>
            <a:endParaRPr lang="en-US" sz="2400" dirty="0" smtClean="0">
              <a:latin typeface="Times New Roman" pitchFamily="18" charset="0"/>
              <a:ea typeface="Calibri"/>
              <a:cs typeface="Times New Roman" pitchFamily="18" charset="0"/>
            </a:endParaRPr>
          </a:p>
          <a:p>
            <a:pPr marL="0" indent="0" algn="just">
              <a:lnSpc>
                <a:spcPct val="115000"/>
              </a:lnSpc>
              <a:spcAft>
                <a:spcPts val="1000"/>
              </a:spcAft>
              <a:buNone/>
            </a:pP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425079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pPr marL="0" lvl="0" indent="0" algn="just">
              <a:lnSpc>
                <a:spcPct val="115000"/>
              </a:lnSpc>
              <a:spcAft>
                <a:spcPts val="1000"/>
              </a:spcAft>
              <a:buNone/>
            </a:pPr>
            <a:r>
              <a:rPr lang="en-US" sz="1900" dirty="0" smtClean="0">
                <a:solidFill>
                  <a:prstClr val="black"/>
                </a:solidFill>
                <a:latin typeface="Times New Roman" pitchFamily="18" charset="0"/>
                <a:ea typeface="Calibri"/>
                <a:cs typeface="Times New Roman" pitchFamily="18" charset="0"/>
              </a:rPr>
              <a:t>3</a:t>
            </a:r>
            <a:r>
              <a:rPr lang="en-US" sz="1900" dirty="0">
                <a:solidFill>
                  <a:prstClr val="black"/>
                </a:solidFill>
                <a:latin typeface="Times New Roman" pitchFamily="18" charset="0"/>
                <a:ea typeface="Calibri"/>
                <a:cs typeface="Times New Roman" pitchFamily="18" charset="0"/>
              </a:rPr>
              <a:t>. Bariatric surgery :may be an option for people who are very obese or who have major health problems caused by obesity. If women have weight loss surgery, should delay getting pregnant for 12 to 24 months after surgery, when mother will have the most rapid weight loss.</a:t>
            </a:r>
          </a:p>
          <a:p>
            <a:pPr marL="0" lvl="0" indent="0" algn="just">
              <a:lnSpc>
                <a:spcPct val="115000"/>
              </a:lnSpc>
              <a:spcAft>
                <a:spcPts val="1000"/>
              </a:spcAft>
              <a:buNone/>
            </a:pPr>
            <a:endParaRPr lang="en-US" sz="1400" dirty="0">
              <a:solidFill>
                <a:prstClr val="black"/>
              </a:solidFill>
              <a:latin typeface="Times New Roman" pitchFamily="18" charset="0"/>
              <a:ea typeface="Calibri"/>
              <a:cs typeface="Times New Roman" pitchFamily="18" charset="0"/>
            </a:endParaRPr>
          </a:p>
          <a:p>
            <a:pPr marL="0" lvl="0" indent="0" algn="just">
              <a:lnSpc>
                <a:spcPct val="115000"/>
              </a:lnSpc>
              <a:spcAft>
                <a:spcPts val="1000"/>
              </a:spcAft>
              <a:buNone/>
            </a:pPr>
            <a:r>
              <a:rPr lang="en-US" sz="1900" dirty="0">
                <a:solidFill>
                  <a:prstClr val="black"/>
                </a:solidFill>
                <a:latin typeface="Times New Roman" pitchFamily="18" charset="0"/>
                <a:ea typeface="Calibri"/>
                <a:cs typeface="Times New Roman" pitchFamily="18" charset="0"/>
              </a:rPr>
              <a:t>-Prepregnancy weight lose:</a:t>
            </a:r>
          </a:p>
          <a:p>
            <a:pPr marL="0" lvl="0" indent="0" algn="just">
              <a:lnSpc>
                <a:spcPct val="115000"/>
              </a:lnSpc>
              <a:spcAft>
                <a:spcPts val="1000"/>
              </a:spcAft>
              <a:buNone/>
            </a:pPr>
            <a:r>
              <a:rPr lang="en-US" sz="1900" dirty="0">
                <a:solidFill>
                  <a:prstClr val="black"/>
                </a:solidFill>
                <a:latin typeface="Times New Roman" pitchFamily="18" charset="0"/>
                <a:ea typeface="Calibri"/>
                <a:cs typeface="Times New Roman" pitchFamily="18" charset="0"/>
              </a:rPr>
              <a:t>1.To lose weight, we need to use up more calories than take in. the patient can do this by getting regular exercise and eating healthy foods. The obstetrician–gynecologist (ob-gyn) may refer to a nutritionist to help patient plan a healthy diet.</a:t>
            </a:r>
          </a:p>
          <a:p>
            <a:endParaRPr lang="en-US" dirty="0"/>
          </a:p>
        </p:txBody>
      </p:sp>
    </p:spTree>
    <p:extLst>
      <p:ext uri="{BB962C8B-B14F-4D97-AF65-F5344CB8AC3E}">
        <p14:creationId xmlns:p14="http://schemas.microsoft.com/office/powerpoint/2010/main" val="2902520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a:solidFill>
            <a:schemeClr val="bg1"/>
          </a:solidFill>
        </p:spPr>
        <p:txBody>
          <a:bodyPr>
            <a:normAutofit lnSpcReduction="10000"/>
          </a:bodyPr>
          <a:lstStyle/>
          <a:p>
            <a:pPr marL="0" indent="0" algn="just">
              <a:lnSpc>
                <a:spcPct val="115000"/>
              </a:lnSpc>
              <a:spcAft>
                <a:spcPts val="1000"/>
              </a:spcAft>
              <a:buNone/>
            </a:pPr>
            <a:r>
              <a:rPr lang="en-US" sz="3000" b="1" dirty="0">
                <a:solidFill>
                  <a:schemeClr val="tx2">
                    <a:lumMod val="75000"/>
                  </a:schemeClr>
                </a:solidFill>
                <a:latin typeface="Times New Roman"/>
                <a:ea typeface="Calibri"/>
                <a:cs typeface="Arial"/>
              </a:rPr>
              <a:t>During Pregnancy</a:t>
            </a:r>
            <a:endParaRPr lang="en-US" sz="1900" dirty="0">
              <a:solidFill>
                <a:schemeClr val="tx2">
                  <a:lumMod val="75000"/>
                </a:schemeClr>
              </a:solidFill>
              <a:ea typeface="Calibri"/>
              <a:cs typeface="Arial"/>
            </a:endParaRPr>
          </a:p>
          <a:p>
            <a:pPr marL="0" indent="0" algn="just">
              <a:lnSpc>
                <a:spcPct val="115000"/>
              </a:lnSpc>
              <a:spcAft>
                <a:spcPts val="1000"/>
              </a:spcAft>
              <a:buNone/>
            </a:pPr>
            <a:r>
              <a:rPr lang="en-US" sz="2600" dirty="0">
                <a:latin typeface="Times New Roman"/>
                <a:ea typeface="Calibri"/>
                <a:cs typeface="Arial"/>
              </a:rPr>
              <a:t>1.Exercise in pregnancy that uses upper or lower extremities that don’t increase </a:t>
            </a:r>
            <a:r>
              <a:rPr lang="en-US" sz="2600" dirty="0" err="1">
                <a:latin typeface="Times New Roman"/>
                <a:ea typeface="Calibri"/>
                <a:cs typeface="Arial"/>
              </a:rPr>
              <a:t>ut.</a:t>
            </a:r>
            <a:r>
              <a:rPr lang="en-US" sz="2600" dirty="0">
                <a:latin typeface="Times New Roman"/>
                <a:ea typeface="Calibri"/>
                <a:cs typeface="Arial"/>
              </a:rPr>
              <a:t> Contraction If </a:t>
            </a:r>
            <a:r>
              <a:rPr lang="en-US" sz="2600" dirty="0" smtClean="0">
                <a:latin typeface="Times New Roman"/>
                <a:ea typeface="Calibri"/>
                <a:cs typeface="Arial"/>
              </a:rPr>
              <a:t>maternal </a:t>
            </a:r>
            <a:r>
              <a:rPr lang="en-US" sz="2600" dirty="0">
                <a:latin typeface="Times New Roman"/>
                <a:ea typeface="Calibri"/>
                <a:cs typeface="Arial"/>
              </a:rPr>
              <a:t>have never exercised before, pregnancy is a great time to start. Discuss </a:t>
            </a:r>
            <a:r>
              <a:rPr lang="en-US" sz="2600" dirty="0" smtClean="0">
                <a:latin typeface="Times New Roman"/>
                <a:ea typeface="Calibri"/>
                <a:cs typeface="Arial"/>
              </a:rPr>
              <a:t>exercise </a:t>
            </a:r>
            <a:r>
              <a:rPr lang="en-US" sz="2600" dirty="0">
                <a:latin typeface="Times New Roman"/>
                <a:ea typeface="Calibri"/>
                <a:cs typeface="Arial"/>
              </a:rPr>
              <a:t>plan with </a:t>
            </a:r>
            <a:r>
              <a:rPr lang="en-US" sz="2600" dirty="0" smtClean="0">
                <a:latin typeface="Times New Roman"/>
                <a:ea typeface="Calibri"/>
                <a:cs typeface="Arial"/>
              </a:rPr>
              <a:t>ob-gyn </a:t>
            </a:r>
            <a:r>
              <a:rPr lang="en-US" sz="2600" dirty="0">
                <a:latin typeface="Times New Roman"/>
                <a:ea typeface="Calibri"/>
                <a:cs typeface="Arial"/>
              </a:rPr>
              <a:t>to make sure it is safe. Begin with as little as 5 minutes of exercise a day and add 5 minutes each week. </a:t>
            </a:r>
            <a:r>
              <a:rPr lang="en-US" sz="2600" dirty="0" smtClean="0">
                <a:latin typeface="Times New Roman"/>
                <a:ea typeface="Calibri"/>
                <a:cs typeface="Arial"/>
              </a:rPr>
              <a:t>The goal </a:t>
            </a:r>
            <a:r>
              <a:rPr lang="en-US" sz="2600" dirty="0">
                <a:latin typeface="Times New Roman"/>
                <a:ea typeface="Calibri"/>
                <a:cs typeface="Arial"/>
              </a:rPr>
              <a:t>is to stay active for 30 minutes on most—preferably all—days of the week</a:t>
            </a:r>
            <a:r>
              <a:rPr lang="en-US" sz="2600" dirty="0" smtClean="0">
                <a:latin typeface="Times New Roman"/>
                <a:ea typeface="Calibri"/>
                <a:cs typeface="Arial"/>
              </a:rPr>
              <a:t>.</a:t>
            </a:r>
            <a:endParaRPr lang="en-US" sz="2600" dirty="0">
              <a:latin typeface="Times New Roman"/>
              <a:ea typeface="Calibri"/>
              <a:cs typeface="Arial"/>
            </a:endParaRPr>
          </a:p>
          <a:p>
            <a:pPr marL="0" indent="0" algn="just">
              <a:lnSpc>
                <a:spcPct val="115000"/>
              </a:lnSpc>
              <a:spcAft>
                <a:spcPts val="1000"/>
              </a:spcAft>
              <a:buNone/>
            </a:pPr>
            <a:r>
              <a:rPr lang="en-US" sz="2600" dirty="0">
                <a:latin typeface="Times New Roman"/>
                <a:ea typeface="Calibri"/>
                <a:cs typeface="Arial"/>
              </a:rPr>
              <a:t>Walking is a good choice if </a:t>
            </a:r>
            <a:r>
              <a:rPr lang="en-US" sz="2600" dirty="0" smtClean="0">
                <a:latin typeface="Times New Roman"/>
                <a:ea typeface="Calibri"/>
                <a:cs typeface="Arial"/>
              </a:rPr>
              <a:t>maternal are </a:t>
            </a:r>
            <a:r>
              <a:rPr lang="en-US" sz="2600" dirty="0">
                <a:latin typeface="Times New Roman"/>
                <a:ea typeface="Calibri"/>
                <a:cs typeface="Arial"/>
              </a:rPr>
              <a:t>new to exercise. Swimming is another good exercise for pregnant women. The water supports </a:t>
            </a:r>
            <a:r>
              <a:rPr lang="en-US" sz="2600" dirty="0" smtClean="0">
                <a:latin typeface="Times New Roman"/>
                <a:ea typeface="Calibri"/>
                <a:cs typeface="Arial"/>
              </a:rPr>
              <a:t>weight </a:t>
            </a:r>
            <a:r>
              <a:rPr lang="en-US" sz="2600" dirty="0">
                <a:latin typeface="Times New Roman"/>
                <a:ea typeface="Calibri"/>
                <a:cs typeface="Arial"/>
              </a:rPr>
              <a:t>so </a:t>
            </a:r>
            <a:r>
              <a:rPr lang="en-US" sz="2600" dirty="0" smtClean="0">
                <a:latin typeface="Times New Roman"/>
                <a:ea typeface="Calibri"/>
                <a:cs typeface="Arial"/>
              </a:rPr>
              <a:t>women can </a:t>
            </a:r>
            <a:r>
              <a:rPr lang="en-US" sz="2600" dirty="0">
                <a:latin typeface="Times New Roman"/>
                <a:ea typeface="Calibri"/>
                <a:cs typeface="Arial"/>
              </a:rPr>
              <a:t>avoid injury and muscle strain. It also helps </a:t>
            </a:r>
            <a:r>
              <a:rPr lang="en-US" sz="2600" dirty="0" smtClean="0">
                <a:latin typeface="Times New Roman"/>
                <a:ea typeface="Calibri"/>
                <a:cs typeface="Arial"/>
              </a:rPr>
              <a:t>mother stay cool.</a:t>
            </a:r>
            <a:endParaRPr lang="en-US" sz="1900" dirty="0">
              <a:ea typeface="Calibri"/>
              <a:cs typeface="Arial"/>
            </a:endParaRPr>
          </a:p>
          <a:p>
            <a:endParaRPr lang="en-US" dirty="0"/>
          </a:p>
        </p:txBody>
      </p:sp>
    </p:spTree>
    <p:extLst>
      <p:ext uri="{BB962C8B-B14F-4D97-AF65-F5344CB8AC3E}">
        <p14:creationId xmlns:p14="http://schemas.microsoft.com/office/powerpoint/2010/main" val="3506463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marL="0" indent="0" algn="just">
              <a:lnSpc>
                <a:spcPct val="115000"/>
              </a:lnSpc>
              <a:spcAft>
                <a:spcPts val="1000"/>
              </a:spcAft>
              <a:buNone/>
            </a:pPr>
            <a:endParaRPr lang="en-US" sz="2400" dirty="0">
              <a:solidFill>
                <a:prstClr val="black"/>
              </a:solidFill>
              <a:latin typeface="Times New Roman" pitchFamily="18" charset="0"/>
              <a:ea typeface="Calibri"/>
              <a:cs typeface="Times New Roman" pitchFamily="18" charset="0"/>
            </a:endParaRPr>
          </a:p>
          <a:p>
            <a:pPr marL="0" indent="0" algn="just">
              <a:lnSpc>
                <a:spcPct val="115000"/>
              </a:lnSpc>
              <a:spcAft>
                <a:spcPts val="1000"/>
              </a:spcAft>
              <a:buNone/>
            </a:pPr>
            <a:r>
              <a:rPr lang="en-US" sz="2400" dirty="0" smtClean="0">
                <a:solidFill>
                  <a:prstClr val="black"/>
                </a:solidFill>
                <a:latin typeface="Times New Roman" pitchFamily="18" charset="0"/>
                <a:ea typeface="Calibri"/>
                <a:cs typeface="Times New Roman" pitchFamily="18" charset="0"/>
              </a:rPr>
              <a:t>2</a:t>
            </a:r>
            <a:r>
              <a:rPr lang="en-US" sz="2400" dirty="0">
                <a:solidFill>
                  <a:prstClr val="black"/>
                </a:solidFill>
                <a:latin typeface="Times New Roman" pitchFamily="18" charset="0"/>
                <a:ea typeface="Calibri"/>
                <a:cs typeface="Times New Roman" pitchFamily="18" charset="0"/>
              </a:rPr>
              <a:t>. Behavior </a:t>
            </a:r>
            <a:r>
              <a:rPr lang="en-US" sz="2400" dirty="0" smtClean="0">
                <a:solidFill>
                  <a:prstClr val="black"/>
                </a:solidFill>
                <a:latin typeface="Times New Roman" pitchFamily="18" charset="0"/>
                <a:ea typeface="Calibri"/>
                <a:cs typeface="Times New Roman" pitchFamily="18" charset="0"/>
              </a:rPr>
              <a:t>modification</a:t>
            </a:r>
            <a:endParaRPr lang="en-US" sz="2400" dirty="0" smtClean="0">
              <a:solidFill>
                <a:prstClr val="black"/>
              </a:solidFill>
              <a:latin typeface="Times New Roman"/>
              <a:ea typeface="Calibri"/>
              <a:cs typeface="Arial"/>
            </a:endParaRPr>
          </a:p>
          <a:p>
            <a:pPr marL="0" lvl="0" indent="0" algn="just">
              <a:lnSpc>
                <a:spcPct val="115000"/>
              </a:lnSpc>
              <a:spcAft>
                <a:spcPts val="1000"/>
              </a:spcAft>
              <a:buNone/>
            </a:pPr>
            <a:r>
              <a:rPr lang="en-US" sz="2400" dirty="0">
                <a:solidFill>
                  <a:prstClr val="black"/>
                </a:solidFill>
                <a:latin typeface="Times New Roman"/>
                <a:ea typeface="Calibri"/>
                <a:cs typeface="Arial"/>
              </a:rPr>
              <a:t>3</a:t>
            </a:r>
            <a:r>
              <a:rPr lang="en-US" sz="2400" dirty="0" smtClean="0">
                <a:solidFill>
                  <a:prstClr val="black"/>
                </a:solidFill>
                <a:latin typeface="Times New Roman"/>
                <a:ea typeface="Calibri"/>
                <a:cs typeface="Arial"/>
              </a:rPr>
              <a:t>.Finding </a:t>
            </a:r>
            <a:r>
              <a:rPr lang="en-US" sz="2400" dirty="0">
                <a:solidFill>
                  <a:prstClr val="black"/>
                </a:solidFill>
                <a:latin typeface="Times New Roman"/>
                <a:ea typeface="Calibri"/>
                <a:cs typeface="Arial"/>
              </a:rPr>
              <a:t>a balance between eating healthy foods and staying at a healthy weight is important for maternal health and fetus's health. In the second and third trimesters, a pregnant woman needs an average of 300 extra calories a </a:t>
            </a:r>
            <a:r>
              <a:rPr lang="en-US" sz="2400" dirty="0" smtClean="0">
                <a:solidFill>
                  <a:prstClr val="black"/>
                </a:solidFill>
                <a:latin typeface="Times New Roman"/>
                <a:ea typeface="Calibri"/>
                <a:cs typeface="Arial"/>
              </a:rPr>
              <a:t>day. </a:t>
            </a:r>
            <a:r>
              <a:rPr lang="en-US" sz="2400" dirty="0">
                <a:solidFill>
                  <a:prstClr val="black"/>
                </a:solidFill>
                <a:latin typeface="Times New Roman"/>
                <a:ea typeface="Calibri"/>
                <a:cs typeface="Arial"/>
              </a:rPr>
              <a:t>Maternal can get help with planning a healthy diet by talking to a nutrition counselor</a:t>
            </a:r>
            <a:endParaRPr lang="en-US" sz="1600" dirty="0">
              <a:solidFill>
                <a:prstClr val="black"/>
              </a:solidFill>
              <a:ea typeface="Calibri"/>
              <a:cs typeface="Arial"/>
            </a:endParaRPr>
          </a:p>
          <a:p>
            <a:pPr marL="0" lvl="0" indent="0" algn="just">
              <a:lnSpc>
                <a:spcPct val="115000"/>
              </a:lnSpc>
              <a:spcAft>
                <a:spcPts val="1000"/>
              </a:spcAft>
              <a:buNone/>
            </a:pPr>
            <a:r>
              <a:rPr lang="en-US" sz="2400" dirty="0">
                <a:solidFill>
                  <a:prstClr val="black"/>
                </a:solidFill>
                <a:latin typeface="Times New Roman"/>
                <a:ea typeface="Calibri"/>
                <a:cs typeface="Arial"/>
              </a:rPr>
              <a:t>4</a:t>
            </a:r>
            <a:r>
              <a:rPr lang="en-US" sz="2400" dirty="0" smtClean="0">
                <a:solidFill>
                  <a:prstClr val="black"/>
                </a:solidFill>
                <a:latin typeface="Times New Roman"/>
                <a:ea typeface="Calibri"/>
                <a:cs typeface="Arial"/>
              </a:rPr>
              <a:t>.Thromboprophlaxis</a:t>
            </a:r>
            <a:endParaRPr lang="en-US" sz="1600" dirty="0">
              <a:solidFill>
                <a:prstClr val="black"/>
              </a:solidFill>
              <a:ea typeface="Calibri"/>
              <a:cs typeface="Arial"/>
            </a:endParaRPr>
          </a:p>
          <a:p>
            <a:pPr marL="0" lvl="0" indent="0" algn="just">
              <a:lnSpc>
                <a:spcPct val="115000"/>
              </a:lnSpc>
              <a:spcAft>
                <a:spcPts val="1000"/>
              </a:spcAft>
              <a:buNone/>
            </a:pPr>
            <a:r>
              <a:rPr lang="en-US" sz="2400" dirty="0">
                <a:solidFill>
                  <a:prstClr val="black"/>
                </a:solidFill>
                <a:latin typeface="Times New Roman"/>
                <a:ea typeface="Calibri"/>
                <a:cs typeface="Arial"/>
              </a:rPr>
              <a:t>5</a:t>
            </a:r>
            <a:r>
              <a:rPr lang="en-US" sz="2400" dirty="0" smtClean="0">
                <a:solidFill>
                  <a:prstClr val="black"/>
                </a:solidFill>
                <a:latin typeface="Times New Roman"/>
                <a:ea typeface="Calibri"/>
                <a:cs typeface="Arial"/>
              </a:rPr>
              <a:t>.Screening </a:t>
            </a:r>
            <a:r>
              <a:rPr lang="en-US" sz="2400" dirty="0">
                <a:solidFill>
                  <a:prstClr val="black"/>
                </a:solidFill>
                <a:latin typeface="Times New Roman"/>
                <a:ea typeface="Calibri"/>
                <a:cs typeface="Arial"/>
              </a:rPr>
              <a:t>for congenital abnormality</a:t>
            </a:r>
            <a:endParaRPr lang="en-US" sz="1600" dirty="0">
              <a:solidFill>
                <a:prstClr val="black"/>
              </a:solidFill>
              <a:ea typeface="Calibri"/>
              <a:cs typeface="Arial"/>
            </a:endParaRPr>
          </a:p>
          <a:p>
            <a:pPr marL="0" lvl="0" indent="0" algn="just">
              <a:lnSpc>
                <a:spcPct val="115000"/>
              </a:lnSpc>
              <a:spcAft>
                <a:spcPts val="1000"/>
              </a:spcAft>
              <a:buNone/>
            </a:pPr>
            <a:r>
              <a:rPr lang="en-US" sz="2400" dirty="0">
                <a:solidFill>
                  <a:prstClr val="black"/>
                </a:solidFill>
                <a:latin typeface="Times New Roman"/>
                <a:ea typeface="Calibri"/>
                <a:cs typeface="Arial"/>
              </a:rPr>
              <a:t>6</a:t>
            </a:r>
            <a:r>
              <a:rPr lang="en-US" sz="2400" dirty="0" smtClean="0">
                <a:solidFill>
                  <a:prstClr val="black"/>
                </a:solidFill>
                <a:latin typeface="Times New Roman"/>
                <a:ea typeface="Calibri"/>
                <a:cs typeface="Arial"/>
              </a:rPr>
              <a:t>.Screening </a:t>
            </a:r>
            <a:r>
              <a:rPr lang="en-US" sz="2400" dirty="0">
                <a:solidFill>
                  <a:prstClr val="black"/>
                </a:solidFill>
                <a:latin typeface="Times New Roman"/>
                <a:ea typeface="Calibri"/>
                <a:cs typeface="Arial"/>
              </a:rPr>
              <a:t>for GDM</a:t>
            </a:r>
            <a:endParaRPr lang="en-US" sz="1600" dirty="0">
              <a:solidFill>
                <a:prstClr val="black"/>
              </a:solidFill>
              <a:ea typeface="Calibri"/>
              <a:cs typeface="Arial"/>
            </a:endParaRPr>
          </a:p>
          <a:p>
            <a:endParaRPr lang="en-US" dirty="0"/>
          </a:p>
        </p:txBody>
      </p:sp>
    </p:spTree>
    <p:extLst>
      <p:ext uri="{BB962C8B-B14F-4D97-AF65-F5344CB8AC3E}">
        <p14:creationId xmlns:p14="http://schemas.microsoft.com/office/powerpoint/2010/main" val="3646219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a:solidFill>
            <a:schemeClr val="bg1"/>
          </a:solidFill>
        </p:spPr>
        <p:txBody>
          <a:bodyPr>
            <a:normAutofit fontScale="92500" lnSpcReduction="20000"/>
          </a:bodyPr>
          <a:lstStyle/>
          <a:p>
            <a:pPr marL="0" indent="0" algn="just">
              <a:lnSpc>
                <a:spcPct val="115000"/>
              </a:lnSpc>
              <a:spcAft>
                <a:spcPts val="1000"/>
              </a:spcAft>
              <a:buNone/>
            </a:pPr>
            <a:r>
              <a:rPr lang="en-US" b="1" dirty="0">
                <a:solidFill>
                  <a:schemeClr val="accent6">
                    <a:lumMod val="50000"/>
                  </a:schemeClr>
                </a:solidFill>
                <a:latin typeface="Times New Roman"/>
                <a:ea typeface="Calibri"/>
                <a:cs typeface="Arial"/>
              </a:rPr>
              <a:t>Postpartum</a:t>
            </a:r>
            <a:endParaRPr lang="en-US" sz="2000" dirty="0">
              <a:solidFill>
                <a:schemeClr val="accent6">
                  <a:lumMod val="50000"/>
                </a:schemeClr>
              </a:solidFill>
              <a:ea typeface="Calibri"/>
              <a:cs typeface="Arial"/>
            </a:endParaRPr>
          </a:p>
          <a:p>
            <a:pPr marL="0" indent="0" algn="just">
              <a:lnSpc>
                <a:spcPct val="115000"/>
              </a:lnSpc>
              <a:spcAft>
                <a:spcPts val="1000"/>
              </a:spcAft>
              <a:buNone/>
            </a:pPr>
            <a:r>
              <a:rPr lang="en-US" sz="2800" dirty="0" smtClean="0">
                <a:latin typeface="Times New Roman"/>
                <a:ea typeface="Calibri"/>
                <a:cs typeface="Arial"/>
              </a:rPr>
              <a:t>1.Thrompoprophylaxis</a:t>
            </a:r>
            <a:endParaRPr lang="en-US" sz="2000" dirty="0">
              <a:ea typeface="Calibri"/>
              <a:cs typeface="Arial"/>
            </a:endParaRPr>
          </a:p>
          <a:p>
            <a:pPr marL="0" indent="0" algn="just">
              <a:lnSpc>
                <a:spcPct val="115000"/>
              </a:lnSpc>
              <a:spcAft>
                <a:spcPts val="1000"/>
              </a:spcAft>
              <a:buNone/>
            </a:pPr>
            <a:r>
              <a:rPr lang="en-US" sz="2800" dirty="0">
                <a:latin typeface="Times New Roman"/>
                <a:ea typeface="Calibri"/>
                <a:cs typeface="Arial"/>
              </a:rPr>
              <a:t>2.Prophylactic </a:t>
            </a:r>
            <a:r>
              <a:rPr lang="en-US" sz="2800" dirty="0" smtClean="0">
                <a:latin typeface="Times New Roman"/>
                <a:ea typeface="Calibri"/>
                <a:cs typeface="Arial"/>
              </a:rPr>
              <a:t>antibiotic </a:t>
            </a:r>
          </a:p>
          <a:p>
            <a:pPr marL="0" indent="0" algn="just">
              <a:lnSpc>
                <a:spcPct val="115000"/>
              </a:lnSpc>
              <a:spcAft>
                <a:spcPts val="1000"/>
              </a:spcAft>
              <a:buNone/>
            </a:pPr>
            <a:r>
              <a:rPr lang="en-US" sz="2800" dirty="0" smtClean="0">
                <a:latin typeface="Times New Roman"/>
                <a:ea typeface="Calibri"/>
                <a:cs typeface="Arial"/>
              </a:rPr>
              <a:t>3.Mointor for another complication</a:t>
            </a:r>
          </a:p>
          <a:p>
            <a:pPr marL="0" indent="0" algn="just">
              <a:lnSpc>
                <a:spcPct val="115000"/>
              </a:lnSpc>
              <a:spcAft>
                <a:spcPts val="1000"/>
              </a:spcAft>
              <a:buNone/>
            </a:pPr>
            <a:r>
              <a:rPr lang="en-US" sz="2800" dirty="0">
                <a:latin typeface="Times New Roman"/>
                <a:ea typeface="Calibri"/>
                <a:cs typeface="Arial"/>
              </a:rPr>
              <a:t>4. </a:t>
            </a:r>
            <a:r>
              <a:rPr lang="en-US" sz="2800" dirty="0" smtClean="0">
                <a:latin typeface="Times New Roman"/>
                <a:ea typeface="Calibri"/>
                <a:cs typeface="Arial"/>
              </a:rPr>
              <a:t>At home </a:t>
            </a:r>
            <a:r>
              <a:rPr lang="en-US" sz="2800" dirty="0">
                <a:latin typeface="Times New Roman"/>
                <a:ea typeface="Calibri"/>
                <a:cs typeface="Arial"/>
              </a:rPr>
              <a:t>with </a:t>
            </a:r>
            <a:r>
              <a:rPr lang="en-US" sz="2800" dirty="0" smtClean="0">
                <a:latin typeface="Times New Roman"/>
                <a:ea typeface="Calibri"/>
                <a:cs typeface="Arial"/>
              </a:rPr>
              <a:t>new </a:t>
            </a:r>
            <a:r>
              <a:rPr lang="en-US" sz="2800" dirty="0">
                <a:latin typeface="Times New Roman"/>
                <a:ea typeface="Calibri"/>
                <a:cs typeface="Arial"/>
              </a:rPr>
              <a:t>baby, stick to </a:t>
            </a:r>
            <a:r>
              <a:rPr lang="en-US" sz="2800" dirty="0" smtClean="0">
                <a:latin typeface="Times New Roman"/>
                <a:ea typeface="Calibri"/>
                <a:cs typeface="Arial"/>
              </a:rPr>
              <a:t>healthy </a:t>
            </a:r>
            <a:r>
              <a:rPr lang="en-US" sz="2800" dirty="0">
                <a:latin typeface="Times New Roman"/>
                <a:ea typeface="Calibri"/>
                <a:cs typeface="Arial"/>
              </a:rPr>
              <a:t>eating and exercise habits to reach a normal weight. Breastfeeding is recommended for the first year of a baby’s life. Not only is breastfeeding the best way to feed </a:t>
            </a:r>
            <a:r>
              <a:rPr lang="en-US" sz="2800" dirty="0" smtClean="0">
                <a:latin typeface="Times New Roman"/>
                <a:ea typeface="Calibri"/>
                <a:cs typeface="Arial"/>
              </a:rPr>
              <a:t>the baby</a:t>
            </a:r>
            <a:r>
              <a:rPr lang="en-US" sz="2800" dirty="0">
                <a:latin typeface="Times New Roman"/>
                <a:ea typeface="Calibri"/>
                <a:cs typeface="Arial"/>
              </a:rPr>
              <a:t>, it also may help with postpartum weight loss. Overall, women who breastfeed their babies for at least a few months tend to lose pregnancy weight faster than women who do not </a:t>
            </a:r>
            <a:r>
              <a:rPr lang="en-US" sz="2800" dirty="0" smtClean="0">
                <a:latin typeface="Times New Roman"/>
                <a:ea typeface="Calibri"/>
                <a:cs typeface="Arial"/>
              </a:rPr>
              <a:t>breastfeed.</a:t>
            </a:r>
            <a:endParaRPr lang="en-US" sz="2000" dirty="0">
              <a:ea typeface="Calibri"/>
              <a:cs typeface="Arial"/>
            </a:endParaRPr>
          </a:p>
          <a:p>
            <a:pPr marL="0" indent="0">
              <a:buNone/>
            </a:pPr>
            <a:endParaRPr lang="en-US" dirty="0"/>
          </a:p>
        </p:txBody>
      </p:sp>
    </p:spTree>
    <p:extLst>
      <p:ext uri="{BB962C8B-B14F-4D97-AF65-F5344CB8AC3E}">
        <p14:creationId xmlns:p14="http://schemas.microsoft.com/office/powerpoint/2010/main" val="1944920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a:noFill/>
        </p:spPr>
        <p:txBody>
          <a:bodyPr>
            <a:normAutofit/>
          </a:bodyPr>
          <a:lstStyle/>
          <a:p>
            <a:pPr marL="0" indent="0" algn="just">
              <a:spcAft>
                <a:spcPts val="0"/>
              </a:spcAft>
              <a:buNone/>
            </a:pPr>
            <a:endParaRPr lang="en-US" sz="2800" b="1" dirty="0" smtClean="0">
              <a:solidFill>
                <a:srgbClr val="00B050"/>
              </a:solidFill>
              <a:effectLst>
                <a:outerShdw blurRad="38100" dist="38100" dir="2700000" algn="tl">
                  <a:srgbClr val="000000">
                    <a:alpha val="43137"/>
                  </a:srgbClr>
                </a:outerShdw>
              </a:effectLst>
              <a:latin typeface="Times New Roman"/>
              <a:ea typeface="Calibri"/>
              <a:cs typeface="Arial MT"/>
            </a:endParaRPr>
          </a:p>
          <a:p>
            <a:pPr marL="0" indent="0" algn="just">
              <a:spcAft>
                <a:spcPts val="0"/>
              </a:spcAft>
              <a:buNone/>
            </a:pPr>
            <a:endParaRPr lang="en-US" sz="2800" b="1" dirty="0">
              <a:solidFill>
                <a:srgbClr val="00B050"/>
              </a:solidFill>
              <a:effectLst>
                <a:outerShdw blurRad="38100" dist="38100" dir="2700000" algn="tl">
                  <a:srgbClr val="000000">
                    <a:alpha val="43137"/>
                  </a:srgbClr>
                </a:outerShdw>
              </a:effectLst>
              <a:latin typeface="Times New Roman"/>
              <a:ea typeface="Calibri"/>
              <a:cs typeface="Arial MT"/>
            </a:endParaRPr>
          </a:p>
          <a:p>
            <a:pPr marL="0" indent="0" algn="just">
              <a:spcAft>
                <a:spcPts val="0"/>
              </a:spcAft>
              <a:buNone/>
            </a:pPr>
            <a:r>
              <a:rPr lang="en-US" sz="2800" b="1" dirty="0" smtClean="0">
                <a:solidFill>
                  <a:srgbClr val="00B050"/>
                </a:solidFill>
                <a:effectLst>
                  <a:outerShdw blurRad="38100" dist="38100" dir="2700000" algn="tl">
                    <a:srgbClr val="000000">
                      <a:alpha val="43137"/>
                    </a:srgbClr>
                  </a:outerShdw>
                </a:effectLst>
                <a:latin typeface="Times New Roman"/>
                <a:ea typeface="Calibri"/>
                <a:cs typeface="Arial MT"/>
              </a:rPr>
              <a:t>What </a:t>
            </a:r>
            <a:r>
              <a:rPr lang="en-US" sz="2800" b="1" dirty="0">
                <a:solidFill>
                  <a:srgbClr val="00B050"/>
                </a:solidFill>
                <a:effectLst>
                  <a:outerShdw blurRad="38100" dist="38100" dir="2700000" algn="tl">
                    <a:srgbClr val="000000">
                      <a:alpha val="43137"/>
                    </a:srgbClr>
                  </a:outerShdw>
                </a:effectLst>
                <a:latin typeface="Times New Roman"/>
                <a:ea typeface="Calibri"/>
                <a:cs typeface="Arial MT"/>
              </a:rPr>
              <a:t>is BMI ?</a:t>
            </a:r>
            <a:endParaRPr lang="en-US" sz="2400" dirty="0">
              <a:solidFill>
                <a:srgbClr val="000000"/>
              </a:solidFill>
              <a:effectLst>
                <a:outerShdw blurRad="38100" dist="38100" dir="2700000" algn="tl">
                  <a:srgbClr val="000000">
                    <a:alpha val="43137"/>
                  </a:srgbClr>
                </a:outerShdw>
              </a:effectLst>
              <a:latin typeface="Arial MT"/>
              <a:ea typeface="Calibri"/>
              <a:cs typeface="Arial MT"/>
            </a:endParaRPr>
          </a:p>
          <a:p>
            <a:pPr marL="0" indent="0" algn="just">
              <a:lnSpc>
                <a:spcPct val="115000"/>
              </a:lnSpc>
              <a:spcAft>
                <a:spcPts val="1000"/>
              </a:spcAft>
              <a:buNone/>
            </a:pPr>
            <a:r>
              <a:rPr lang="en-US" sz="2800" dirty="0">
                <a:latin typeface="Times New Roman"/>
                <a:ea typeface="Calibri"/>
                <a:cs typeface="Arial"/>
              </a:rPr>
              <a:t>Body mass index (BMI) </a:t>
            </a:r>
            <a:r>
              <a:rPr lang="en-US" sz="2800" dirty="0">
                <a:solidFill>
                  <a:srgbClr val="333333"/>
                </a:solidFill>
                <a:latin typeface="Times New Roman"/>
                <a:ea typeface="Calibri"/>
                <a:cs typeface="Arial"/>
              </a:rPr>
              <a:t>, formerly called the </a:t>
            </a:r>
            <a:r>
              <a:rPr lang="en-US" sz="2800" dirty="0" err="1">
                <a:solidFill>
                  <a:srgbClr val="333333"/>
                </a:solidFill>
                <a:latin typeface="Times New Roman"/>
                <a:ea typeface="Calibri"/>
                <a:cs typeface="Arial"/>
              </a:rPr>
              <a:t>Quetelet</a:t>
            </a:r>
            <a:r>
              <a:rPr lang="en-US" sz="2800" dirty="0">
                <a:solidFill>
                  <a:srgbClr val="333333"/>
                </a:solidFill>
                <a:latin typeface="Times New Roman"/>
                <a:ea typeface="Calibri"/>
                <a:cs typeface="Arial"/>
              </a:rPr>
              <a:t> index, is a measure for indicating nutritional status in adults. It is defined as a person’s weight in kilograms divided by the square of the person’s height in meters (kg/m2</a:t>
            </a:r>
            <a:r>
              <a:rPr lang="en-US" sz="2800" dirty="0" smtClean="0">
                <a:solidFill>
                  <a:srgbClr val="333333"/>
                </a:solidFill>
                <a:latin typeface="Times New Roman"/>
                <a:ea typeface="Calibri"/>
                <a:cs typeface="Arial"/>
              </a:rPr>
              <a:t>.).</a:t>
            </a:r>
            <a:endParaRPr lang="en-US" dirty="0"/>
          </a:p>
        </p:txBody>
      </p:sp>
    </p:spTree>
    <p:extLst>
      <p:ext uri="{BB962C8B-B14F-4D97-AF65-F5344CB8AC3E}">
        <p14:creationId xmlns:p14="http://schemas.microsoft.com/office/powerpoint/2010/main" val="361304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1"/>
            <a:ext cx="8382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402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a:noFill/>
        </p:spPr>
        <p:txBody>
          <a:bodyPr>
            <a:normAutofit/>
          </a:bodyPr>
          <a:lstStyle/>
          <a:p>
            <a:pPr marL="0" indent="0">
              <a:buNone/>
            </a:pPr>
            <a:endParaRPr lang="en-US" sz="2400" dirty="0" smtClean="0">
              <a:latin typeface="Times New Roman"/>
              <a:ea typeface="Calibri"/>
            </a:endParaRPr>
          </a:p>
          <a:p>
            <a:pPr marL="0" indent="0">
              <a:buNone/>
            </a:pPr>
            <a:r>
              <a:rPr lang="en-US" sz="2400" dirty="0" smtClean="0">
                <a:latin typeface="Times New Roman"/>
                <a:ea typeface="Calibri"/>
              </a:rPr>
              <a:t>Q/ Patient his weight was 80 kg , and his height was 150 cm, measure the BMI and write what type this result?</a:t>
            </a:r>
          </a:p>
          <a:p>
            <a:pPr marL="0" indent="0">
              <a:buNone/>
            </a:pPr>
            <a:endParaRPr lang="en-US" sz="2400" dirty="0">
              <a:latin typeface="Times New Roman"/>
              <a:ea typeface="Calibri"/>
            </a:endParaRPr>
          </a:p>
          <a:p>
            <a:pPr marL="0" indent="0">
              <a:buNone/>
            </a:pPr>
            <a:endParaRPr lang="en-US" sz="2400" dirty="0">
              <a:latin typeface="Times New Roman"/>
              <a:ea typeface="Calibri"/>
            </a:endParaRPr>
          </a:p>
          <a:p>
            <a:pPr marL="0" indent="0" algn="just">
              <a:buNone/>
            </a:pPr>
            <a:endParaRPr lang="en-US" sz="2400" dirty="0" smtClean="0">
              <a:solidFill>
                <a:srgbClr val="0070C0"/>
              </a:solidFill>
              <a:latin typeface="Times New Roman"/>
              <a:ea typeface="Calibri"/>
            </a:endParaRPr>
          </a:p>
        </p:txBody>
      </p:sp>
    </p:spTree>
    <p:extLst>
      <p:ext uri="{BB962C8B-B14F-4D97-AF65-F5344CB8AC3E}">
        <p14:creationId xmlns:p14="http://schemas.microsoft.com/office/powerpoint/2010/main" val="662554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a:solidFill>
            <a:schemeClr val="accent3">
              <a:lumMod val="40000"/>
              <a:lumOff val="60000"/>
            </a:schemeClr>
          </a:solidFill>
        </p:spPr>
        <p:txBody>
          <a:bodyPr>
            <a:normAutofit/>
          </a:bodyPr>
          <a:lstStyle/>
          <a:p>
            <a:pPr marL="0" indent="0">
              <a:lnSpc>
                <a:spcPct val="115000"/>
              </a:lnSpc>
              <a:spcAft>
                <a:spcPts val="1000"/>
              </a:spcAft>
            </a:pPr>
            <a:r>
              <a:rPr lang="en-US" sz="2700" dirty="0">
                <a:latin typeface="Times New Roman"/>
                <a:ea typeface="Calibri"/>
                <a:cs typeface="Arial"/>
              </a:rPr>
              <a:t>The formula to measure the BMI:</a:t>
            </a:r>
            <a:r>
              <a:rPr lang="en-US" sz="2000" dirty="0">
                <a:ea typeface="Calibri"/>
                <a:cs typeface="Arial"/>
              </a:rPr>
              <a:t/>
            </a:r>
            <a:br>
              <a:rPr lang="en-US" sz="2000" dirty="0">
                <a:ea typeface="Calibri"/>
                <a:cs typeface="Arial"/>
              </a:rPr>
            </a:br>
            <a:r>
              <a:rPr lang="en-US" sz="2700" dirty="0">
                <a:solidFill>
                  <a:srgbClr val="FF0000"/>
                </a:solidFill>
                <a:latin typeface="Times New Roman"/>
                <a:ea typeface="Calibri"/>
                <a:cs typeface="Arial"/>
              </a:rPr>
              <a:t>BMI (kg/m</a:t>
            </a:r>
            <a:r>
              <a:rPr lang="en-US" sz="1800" dirty="0">
                <a:solidFill>
                  <a:srgbClr val="FF0000"/>
                </a:solidFill>
                <a:latin typeface="Times New Roman"/>
                <a:ea typeface="Calibri"/>
                <a:cs typeface="Arial"/>
              </a:rPr>
              <a:t>2</a:t>
            </a:r>
            <a:r>
              <a:rPr lang="en-US" sz="2700" dirty="0">
                <a:solidFill>
                  <a:srgbClr val="FF0000"/>
                </a:solidFill>
                <a:latin typeface="Times New Roman"/>
                <a:ea typeface="Calibri"/>
                <a:cs typeface="Arial"/>
              </a:rPr>
              <a:t>) = Body weight (kg) / Height (</a:t>
            </a:r>
            <a:r>
              <a:rPr lang="en-US" sz="2700" dirty="0" smtClean="0">
                <a:solidFill>
                  <a:srgbClr val="FF0000"/>
                </a:solidFill>
                <a:latin typeface="Times New Roman"/>
                <a:ea typeface="Calibri"/>
                <a:cs typeface="Arial"/>
              </a:rPr>
              <a:t>m)</a:t>
            </a:r>
            <a:r>
              <a:rPr lang="en-US" sz="1800" dirty="0" smtClean="0">
                <a:solidFill>
                  <a:srgbClr val="FF0000"/>
                </a:solidFill>
                <a:latin typeface="Times New Roman"/>
                <a:ea typeface="Calibri"/>
                <a:cs typeface="Arial"/>
              </a:rPr>
              <a:t>2</a:t>
            </a:r>
            <a:endParaRPr lang="en-US" dirty="0"/>
          </a:p>
        </p:txBody>
      </p:sp>
      <p:pic>
        <p:nvPicPr>
          <p:cNvPr id="1027" name="Picture 3" descr="C:\Users\user.DESKTOP-OMQ89VA\Desktop\BMI\EXWRg9LU0AAt_QF.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62500" y="1676400"/>
            <a:ext cx="38100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76400"/>
            <a:ext cx="7620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185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0"/>
            <a:ext cx="8229600" cy="4525963"/>
          </a:xfrm>
        </p:spPr>
        <p:txBody>
          <a:bodyPr/>
          <a:lstStyle/>
          <a:p>
            <a:pPr marL="0" lvl="0" indent="0" algn="just">
              <a:buNone/>
            </a:pPr>
            <a:endParaRPr lang="en-US" sz="2400" dirty="0" smtClean="0">
              <a:solidFill>
                <a:prstClr val="black"/>
              </a:solidFill>
              <a:latin typeface="Times New Roman"/>
              <a:ea typeface="Calibri"/>
            </a:endParaRPr>
          </a:p>
          <a:p>
            <a:pPr marL="0" lvl="0" indent="0" algn="just">
              <a:buNone/>
            </a:pPr>
            <a:endParaRPr lang="en-US" sz="2400" dirty="0">
              <a:solidFill>
                <a:prstClr val="black"/>
              </a:solidFill>
              <a:latin typeface="Times New Roman"/>
              <a:ea typeface="Calibri"/>
            </a:endParaRPr>
          </a:p>
          <a:p>
            <a:pPr marL="0" lvl="0" indent="0" algn="just">
              <a:buNone/>
            </a:pPr>
            <a:endParaRPr lang="en-US" sz="2400" dirty="0" smtClean="0">
              <a:solidFill>
                <a:prstClr val="black"/>
              </a:solidFill>
              <a:latin typeface="Times New Roman"/>
              <a:ea typeface="Calibri"/>
            </a:endParaRPr>
          </a:p>
          <a:p>
            <a:pPr marL="0" lvl="0" indent="0" algn="just">
              <a:buNone/>
            </a:pPr>
            <a:r>
              <a:rPr lang="en-US" sz="2400" dirty="0" smtClean="0">
                <a:solidFill>
                  <a:prstClr val="black"/>
                </a:solidFill>
                <a:latin typeface="Times New Roman"/>
                <a:ea typeface="Calibri"/>
              </a:rPr>
              <a:t>Although </a:t>
            </a:r>
            <a:r>
              <a:rPr lang="en-US" sz="2400" dirty="0">
                <a:solidFill>
                  <a:prstClr val="black"/>
                </a:solidFill>
                <a:latin typeface="Times New Roman"/>
                <a:ea typeface="Calibri"/>
              </a:rPr>
              <a:t>the BMI number is calculated the same way for children and adults, the criteria used to interpret the meaning of the BMI number for children and teens are different from those used for adults.</a:t>
            </a:r>
          </a:p>
          <a:p>
            <a:endParaRPr lang="en-US" dirty="0"/>
          </a:p>
        </p:txBody>
      </p:sp>
    </p:spTree>
    <p:extLst>
      <p:ext uri="{BB962C8B-B14F-4D97-AF65-F5344CB8AC3E}">
        <p14:creationId xmlns:p14="http://schemas.microsoft.com/office/powerpoint/2010/main" val="3338392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a:solidFill>
            <a:schemeClr val="bg1"/>
          </a:solidFill>
        </p:spPr>
        <p:txBody>
          <a:bodyPr>
            <a:normAutofit/>
          </a:bodyPr>
          <a:lstStyle/>
          <a:p>
            <a:pPr marL="0" indent="0" algn="just">
              <a:spcAft>
                <a:spcPts val="0"/>
              </a:spcAft>
              <a:buNone/>
            </a:pPr>
            <a:endParaRPr lang="en-US" sz="2400" b="1" dirty="0" smtClean="0">
              <a:solidFill>
                <a:srgbClr val="00B050"/>
              </a:solidFill>
              <a:latin typeface="Times New Roman"/>
              <a:ea typeface="Calibri"/>
              <a:cs typeface="Arial MT"/>
            </a:endParaRPr>
          </a:p>
          <a:p>
            <a:pPr marL="0" indent="0" algn="just">
              <a:spcAft>
                <a:spcPts val="0"/>
              </a:spcAft>
              <a:buNone/>
            </a:pPr>
            <a:r>
              <a:rPr lang="en-US" sz="2400" b="1" dirty="0" smtClean="0">
                <a:solidFill>
                  <a:srgbClr val="00B050"/>
                </a:solidFill>
                <a:latin typeface="Times New Roman"/>
                <a:ea typeface="Calibri"/>
                <a:cs typeface="Arial MT"/>
              </a:rPr>
              <a:t>Why </a:t>
            </a:r>
            <a:r>
              <a:rPr lang="en-US" sz="2400" b="1" dirty="0">
                <a:solidFill>
                  <a:srgbClr val="00B050"/>
                </a:solidFill>
                <a:latin typeface="Times New Roman"/>
                <a:ea typeface="Calibri"/>
                <a:cs typeface="Arial MT"/>
              </a:rPr>
              <a:t>use BMI? </a:t>
            </a:r>
            <a:endParaRPr lang="en-US" sz="2000" dirty="0">
              <a:solidFill>
                <a:srgbClr val="000000"/>
              </a:solidFill>
              <a:latin typeface="Arial MT"/>
              <a:ea typeface="Calibri"/>
              <a:cs typeface="Arial MT"/>
            </a:endParaRPr>
          </a:p>
          <a:p>
            <a:pPr marL="0" indent="0" algn="just">
              <a:spcAft>
                <a:spcPts val="0"/>
              </a:spcAft>
              <a:buNone/>
            </a:pPr>
            <a:r>
              <a:rPr lang="en-US" sz="2400" dirty="0">
                <a:latin typeface="Times New Roman"/>
                <a:ea typeface="Calibri"/>
                <a:cs typeface="Arial MT"/>
              </a:rPr>
              <a:t>BMI is a simple, inexpensive, and noninvasive surrogate measure of body fat. In contrast to other methods, BMI relies solely on height and weight and with access to the proper equipment, individuals can have their BMI routinely measured and calculated with reasonable accuracy. </a:t>
            </a:r>
            <a:endParaRPr lang="en-US" sz="2000" dirty="0">
              <a:latin typeface="Arial MT"/>
              <a:ea typeface="Calibri"/>
              <a:cs typeface="Arial MT"/>
            </a:endParaRPr>
          </a:p>
          <a:p>
            <a:pPr marL="0" indent="0" algn="just">
              <a:spcAft>
                <a:spcPts val="0"/>
              </a:spcAft>
              <a:buNone/>
            </a:pPr>
            <a:r>
              <a:rPr lang="en-US" sz="2400" dirty="0">
                <a:latin typeface="Times New Roman"/>
                <a:ea typeface="Calibri"/>
                <a:cs typeface="Arial MT"/>
              </a:rPr>
              <a:t> </a:t>
            </a:r>
            <a:endParaRPr lang="en-US" sz="2000" dirty="0">
              <a:latin typeface="Arial MT"/>
              <a:ea typeface="Calibri"/>
              <a:cs typeface="Arial MT"/>
            </a:endParaRPr>
          </a:p>
          <a:p>
            <a:pPr marL="0" indent="0" algn="just">
              <a:spcAft>
                <a:spcPts val="0"/>
              </a:spcAft>
              <a:buNone/>
            </a:pPr>
            <a:r>
              <a:rPr lang="en-US" sz="2400" dirty="0">
                <a:latin typeface="Times New Roman"/>
                <a:ea typeface="Calibri"/>
                <a:cs typeface="Arial MT"/>
              </a:rPr>
              <a:t>Furthermore, studies have shown that BMI levels correlate with body fat and with future health risks. High BMI predicts future morbidity and death. Therefore, BMI is an appropriate measure for screening for obesity and its health risks. </a:t>
            </a:r>
            <a:endParaRPr lang="en-US" sz="2000" dirty="0">
              <a:latin typeface="Arial MT"/>
              <a:ea typeface="Calibri"/>
              <a:cs typeface="Arial MT"/>
            </a:endParaRPr>
          </a:p>
          <a:p>
            <a:endParaRPr lang="en-US" dirty="0"/>
          </a:p>
        </p:txBody>
      </p:sp>
    </p:spTree>
    <p:extLst>
      <p:ext uri="{BB962C8B-B14F-4D97-AF65-F5344CB8AC3E}">
        <p14:creationId xmlns:p14="http://schemas.microsoft.com/office/powerpoint/2010/main" val="3090599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endParaRPr lang="en-US" dirty="0" smtClean="0">
              <a:solidFill>
                <a:srgbClr val="2F2F2F"/>
              </a:solidFill>
              <a:latin typeface="Roboto"/>
            </a:endParaRPr>
          </a:p>
          <a:p>
            <a:endParaRPr lang="en-US" dirty="0">
              <a:solidFill>
                <a:srgbClr val="2F2F2F"/>
              </a:solidFill>
              <a:latin typeface="Roboto"/>
            </a:endParaRPr>
          </a:p>
          <a:p>
            <a:endParaRPr lang="en-US" dirty="0" smtClean="0">
              <a:solidFill>
                <a:srgbClr val="2F2F2F"/>
              </a:solidFill>
              <a:latin typeface="Roboto"/>
            </a:endParaRPr>
          </a:p>
          <a:p>
            <a:r>
              <a:rPr lang="en-US" dirty="0">
                <a:solidFill>
                  <a:srgbClr val="2F2F2F"/>
                </a:solidFill>
                <a:latin typeface="Roboto"/>
              </a:rPr>
              <a:t> </a:t>
            </a:r>
            <a:r>
              <a:rPr lang="en-US" dirty="0">
                <a:solidFill>
                  <a:srgbClr val="007E9E"/>
                </a:solidFill>
                <a:latin typeface="Roboto"/>
              </a:rPr>
              <a:t>Obesity</a:t>
            </a:r>
            <a:r>
              <a:rPr lang="en-US" dirty="0">
                <a:solidFill>
                  <a:srgbClr val="2F2F2F"/>
                </a:solidFill>
                <a:latin typeface="Roboto"/>
              </a:rPr>
              <a:t> is defined as having a BMI of 30 or greater</a:t>
            </a:r>
            <a:r>
              <a:rPr lang="en-US" dirty="0" smtClean="0">
                <a:solidFill>
                  <a:srgbClr val="2F2F2F"/>
                </a:solidFill>
                <a:latin typeface="Roboto"/>
              </a:rPr>
              <a:t>.</a:t>
            </a:r>
          </a:p>
          <a:p>
            <a:endParaRPr lang="en-US" dirty="0"/>
          </a:p>
        </p:txBody>
      </p:sp>
    </p:spTree>
    <p:extLst>
      <p:ext uri="{BB962C8B-B14F-4D97-AF65-F5344CB8AC3E}">
        <p14:creationId xmlns:p14="http://schemas.microsoft.com/office/powerpoint/2010/main" val="4283949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a:noFill/>
        </p:spPr>
        <p:txBody>
          <a:bodyPr>
            <a:normAutofit/>
          </a:bodyPr>
          <a:lstStyle/>
          <a:p>
            <a:pPr marL="0" indent="0">
              <a:buNone/>
            </a:pPr>
            <a:endParaRPr lang="en-US" sz="2800" b="1" dirty="0" smtClean="0">
              <a:solidFill>
                <a:schemeClr val="accent1">
                  <a:lumMod val="75000"/>
                </a:schemeClr>
              </a:solidFill>
              <a:latin typeface="Times New Roman" pitchFamily="18" charset="0"/>
              <a:cs typeface="Times New Roman" pitchFamily="18" charset="0"/>
            </a:endParaRPr>
          </a:p>
          <a:p>
            <a:pPr marL="0" indent="0">
              <a:buNone/>
            </a:pPr>
            <a:r>
              <a:rPr lang="en-US" sz="2800" b="1" dirty="0" smtClean="0">
                <a:solidFill>
                  <a:schemeClr val="accent1">
                    <a:lumMod val="75000"/>
                  </a:schemeClr>
                </a:solidFill>
                <a:latin typeface="Times New Roman" pitchFamily="18" charset="0"/>
                <a:cs typeface="Times New Roman" pitchFamily="18" charset="0"/>
              </a:rPr>
              <a:t>Obesity </a:t>
            </a:r>
            <a:r>
              <a:rPr lang="en-US" sz="2800" b="1" dirty="0">
                <a:solidFill>
                  <a:schemeClr val="accent1">
                    <a:lumMod val="75000"/>
                  </a:schemeClr>
                </a:solidFill>
                <a:latin typeface="Times New Roman" pitchFamily="18" charset="0"/>
                <a:cs typeface="Times New Roman" pitchFamily="18" charset="0"/>
              </a:rPr>
              <a:t>and Women’s </a:t>
            </a:r>
            <a:r>
              <a:rPr lang="en-US" sz="2800" b="1" dirty="0" smtClean="0">
                <a:solidFill>
                  <a:schemeClr val="accent1">
                    <a:lumMod val="75000"/>
                  </a:schemeClr>
                </a:solidFill>
                <a:latin typeface="Times New Roman" pitchFamily="18" charset="0"/>
                <a:cs typeface="Times New Roman" pitchFamily="18" charset="0"/>
              </a:rPr>
              <a:t>Health</a:t>
            </a:r>
          </a:p>
          <a:p>
            <a:pPr marL="0" indent="0">
              <a:buNone/>
            </a:pPr>
            <a:endParaRPr lang="en-US" sz="2800" b="1" dirty="0">
              <a:solidFill>
                <a:schemeClr val="accent1">
                  <a:lumMod val="75000"/>
                </a:schemeClr>
              </a:solidFill>
              <a:latin typeface="Times New Roman" pitchFamily="18" charset="0"/>
              <a:cs typeface="Times New Roman" pitchFamily="18" charset="0"/>
            </a:endParaRPr>
          </a:p>
          <a:p>
            <a:pPr marL="0" indent="0" algn="just">
              <a:buNone/>
            </a:pPr>
            <a:r>
              <a:rPr lang="en-US" sz="2400" dirty="0">
                <a:latin typeface="Times New Roman"/>
              </a:rPr>
              <a:t>In the last half century obesity has become an epidemic within the developed world, where it is estimated that over 1.5 billion adults are overweight. Nearly 300 million women are now thought to be clinically obese. Being too fat (adiposity) causes significant health problems not only for individuals but also for families and communities who have to bear the cost of managing the associated medical conditions, often </a:t>
            </a:r>
            <a:r>
              <a:rPr lang="en-US" sz="2400" dirty="0" smtClean="0">
                <a:latin typeface="Times New Roman"/>
              </a:rPr>
              <a:t>utilizing </a:t>
            </a:r>
            <a:r>
              <a:rPr lang="en-US" sz="2400" dirty="0">
                <a:latin typeface="Times New Roman"/>
              </a:rPr>
              <a:t>a major portion of the total health </a:t>
            </a:r>
            <a:r>
              <a:rPr lang="en-US" sz="2400" dirty="0" smtClean="0">
                <a:latin typeface="Times New Roman"/>
              </a:rPr>
              <a:t>budget . </a:t>
            </a:r>
            <a:r>
              <a:rPr lang="en-US" sz="2400" dirty="0">
                <a:latin typeface="Times New Roman"/>
              </a:rPr>
              <a:t>Adiposity has particular consequences for women and for reproductive health.</a:t>
            </a:r>
            <a:endParaRPr lang="en-US" sz="2400" dirty="0"/>
          </a:p>
        </p:txBody>
      </p:sp>
    </p:spTree>
    <p:extLst>
      <p:ext uri="{BB962C8B-B14F-4D97-AF65-F5344CB8AC3E}">
        <p14:creationId xmlns:p14="http://schemas.microsoft.com/office/powerpoint/2010/main" val="3298767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a:solidFill>
            <a:schemeClr val="bg1"/>
          </a:solidFill>
        </p:spPr>
        <p:txBody>
          <a:bodyPr>
            <a:normAutofit/>
          </a:bodyPr>
          <a:lstStyle/>
          <a:p>
            <a:pPr marL="0" indent="0">
              <a:buNone/>
            </a:pPr>
            <a:r>
              <a:rPr lang="en-US" sz="2400" b="1" dirty="0" smtClean="0">
                <a:solidFill>
                  <a:schemeClr val="accent1"/>
                </a:solidFill>
                <a:latin typeface="Times New Roman" pitchFamily="18" charset="0"/>
                <a:cs typeface="Times New Roman" pitchFamily="18" charset="0"/>
              </a:rPr>
              <a:t>Pregnancy </a:t>
            </a:r>
            <a:r>
              <a:rPr lang="en-US" sz="2400" b="1" dirty="0">
                <a:solidFill>
                  <a:schemeClr val="accent1"/>
                </a:solidFill>
                <a:latin typeface="Times New Roman" pitchFamily="18" charset="0"/>
                <a:cs typeface="Times New Roman" pitchFamily="18" charset="0"/>
              </a:rPr>
              <a:t>and </a:t>
            </a:r>
            <a:r>
              <a:rPr lang="en-US" sz="2400" b="1" dirty="0" smtClean="0">
                <a:solidFill>
                  <a:schemeClr val="accent1"/>
                </a:solidFill>
                <a:latin typeface="Times New Roman" pitchFamily="18" charset="0"/>
                <a:cs typeface="Times New Roman" pitchFamily="18" charset="0"/>
              </a:rPr>
              <a:t>BMI</a:t>
            </a:r>
          </a:p>
          <a:p>
            <a:pPr marL="0" indent="0">
              <a:buNone/>
            </a:pPr>
            <a:r>
              <a:rPr lang="en-US" sz="2800" dirty="0" smtClean="0">
                <a:latin typeface="Times New Roman" pitchFamily="18" charset="0"/>
                <a:cs typeface="Times New Roman" pitchFamily="18" charset="0"/>
              </a:rPr>
              <a:t>Obesity can cause the following problems for pregnant women:</a:t>
            </a:r>
          </a:p>
          <a:p>
            <a:pPr marL="0" indent="0" algn="just">
              <a:buNone/>
            </a:pPr>
            <a:r>
              <a:rPr lang="en-US" sz="2800" dirty="0" smtClean="0">
                <a:latin typeface="Times New Roman" pitchFamily="18" charset="0"/>
                <a:cs typeface="Times New Roman" pitchFamily="18" charset="0"/>
              </a:rPr>
              <a:t>1.</a:t>
            </a:r>
            <a:r>
              <a:rPr lang="en-US" sz="2800" dirty="0">
                <a:latin typeface="Times New Roman" pitchFamily="18" charset="0"/>
                <a:cs typeface="Times New Roman" pitchFamily="18" charset="0"/>
              </a:rPr>
              <a:t> Breathing problems(Obstructive sleep apnea—Sleep apnea is a condition in which a person stops breathing for short periods during sleep. During pregnancy, sleep apnea can cause fatigue and increase the risk of high blood pressure, preeclampsia, and heart and lung problems.</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25455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marL="0" lvl="0" indent="0" algn="just">
              <a:buNone/>
            </a:pPr>
            <a:r>
              <a:rPr lang="en-US" sz="2800" dirty="0">
                <a:solidFill>
                  <a:prstClr val="black"/>
                </a:solidFill>
                <a:latin typeface="Times New Roman" pitchFamily="18" charset="0"/>
                <a:cs typeface="Times New Roman" pitchFamily="18" charset="0"/>
              </a:rPr>
              <a:t>2</a:t>
            </a:r>
            <a:r>
              <a:rPr lang="en-US" sz="2800" dirty="0" smtClean="0">
                <a:solidFill>
                  <a:prstClr val="black"/>
                </a:solidFill>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Preeclampsia—Preeclampsia is a serious form of gestational hypertension that usually happens in the second half of pregnancy or soon after childbirth. This condition can cause the woman's kidneys and liver to fail. In rare cases, seizures, heart attack, and stroke can happen. Other risks include problems with the placenta and growth problems for the fetus.</a:t>
            </a:r>
          </a:p>
          <a:p>
            <a:pPr marL="0" lvl="0" indent="0" algn="just">
              <a:buNone/>
            </a:pPr>
            <a:r>
              <a:rPr lang="en-US" sz="2800" dirty="0">
                <a:solidFill>
                  <a:prstClr val="black"/>
                </a:solidFill>
                <a:latin typeface="Times New Roman" pitchFamily="18" charset="0"/>
                <a:cs typeface="Times New Roman" pitchFamily="18" charset="0"/>
              </a:rPr>
              <a:t>3</a:t>
            </a:r>
            <a:r>
              <a:rPr lang="en-US" sz="2800" dirty="0" smtClean="0">
                <a:solidFill>
                  <a:prstClr val="black"/>
                </a:solidFill>
                <a:latin typeface="Times New Roman" pitchFamily="18" charset="0"/>
                <a:cs typeface="Times New Roman" pitchFamily="18" charset="0"/>
              </a:rPr>
              <a:t>.Gestational </a:t>
            </a:r>
            <a:r>
              <a:rPr lang="en-US" sz="2800" dirty="0">
                <a:solidFill>
                  <a:prstClr val="black"/>
                </a:solidFill>
                <a:latin typeface="Times New Roman" pitchFamily="18" charset="0"/>
                <a:cs typeface="Times New Roman" pitchFamily="18" charset="0"/>
              </a:rPr>
              <a:t>diabetes—High levels of glucose (blood sugar) during pregnancy increase the risk of having a very large baby. This also increases the chance of cesarean birth. Women who have had gestational diabetes have a higher risk of diabetes mellitus in the future. So do their children.</a:t>
            </a:r>
          </a:p>
          <a:p>
            <a:endParaRPr lang="en-US" dirty="0"/>
          </a:p>
        </p:txBody>
      </p:sp>
    </p:spTree>
    <p:extLst>
      <p:ext uri="{BB962C8B-B14F-4D97-AF65-F5344CB8AC3E}">
        <p14:creationId xmlns:p14="http://schemas.microsoft.com/office/powerpoint/2010/main" val="764824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2498</TotalTime>
  <Words>1133</Words>
  <Application>Microsoft Office PowerPoint</Application>
  <PresentationFormat>On-screen Show (4:3)</PresentationFormat>
  <Paragraphs>75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The formula to measure the BMI: BMI (kg/m2) = Body weight (kg) / Height (m)2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Maher</cp:lastModifiedBy>
  <cp:revision>56</cp:revision>
  <dcterms:created xsi:type="dcterms:W3CDTF">2006-08-16T00:00:00Z</dcterms:created>
  <dcterms:modified xsi:type="dcterms:W3CDTF">2021-10-24T10:04:29Z</dcterms:modified>
</cp:coreProperties>
</file>